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0"/>
  </p:notesMasterIdLst>
  <p:sldIdLst>
    <p:sldId id="256" r:id="rId3"/>
    <p:sldId id="321" r:id="rId4"/>
    <p:sldId id="294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22" r:id="rId16"/>
    <p:sldId id="318" r:id="rId17"/>
    <p:sldId id="319" r:id="rId18"/>
    <p:sldId id="320" r:id="rId19"/>
  </p:sldIdLst>
  <p:sldSz cx="9144000" cy="6858000" type="screen4x3"/>
  <p:notesSz cx="6875463" cy="100028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6" autoAdjust="0"/>
  </p:normalViewPr>
  <p:slideViewPr>
    <p:cSldViewPr>
      <p:cViewPr>
        <p:scale>
          <a:sx n="46" d="100"/>
          <a:sy n="46" d="100"/>
        </p:scale>
        <p:origin x="-206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0A6B1-620E-480E-9F85-A9EB00E5D65D}" type="doc">
      <dgm:prSet loTypeId="urn:microsoft.com/office/officeart/2005/8/layout/cycle2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nl-BE"/>
        </a:p>
      </dgm:t>
    </dgm:pt>
    <dgm:pt modelId="{A11D0A35-AFBD-486F-8918-04F71AD2BE1A}">
      <dgm:prSet phldrT="[Text]" custT="1"/>
      <dgm:spPr/>
      <dgm:t>
        <a:bodyPr/>
        <a:lstStyle/>
        <a:p>
          <a:r>
            <a:rPr lang="nl-BE" sz="1400" dirty="0" smtClean="0"/>
            <a:t>Weinig oefenen of trainen</a:t>
          </a:r>
          <a:endParaRPr lang="nl-BE" sz="1400" dirty="0"/>
        </a:p>
      </dgm:t>
    </dgm:pt>
    <dgm:pt modelId="{953F8076-9B89-4E85-A6E4-CB4A48B2646E}" type="parTrans" cxnId="{23420F84-5421-4BBE-81BE-1F8C499557FA}">
      <dgm:prSet/>
      <dgm:spPr/>
      <dgm:t>
        <a:bodyPr/>
        <a:lstStyle/>
        <a:p>
          <a:endParaRPr lang="nl-BE"/>
        </a:p>
      </dgm:t>
    </dgm:pt>
    <dgm:pt modelId="{0B165286-1110-47A2-9D13-873661EEB5D0}" type="sibTrans" cxnId="{23420F84-5421-4BBE-81BE-1F8C499557FA}">
      <dgm:prSet/>
      <dgm:spPr/>
      <dgm:t>
        <a:bodyPr/>
        <a:lstStyle/>
        <a:p>
          <a:endParaRPr lang="nl-BE"/>
        </a:p>
      </dgm:t>
    </dgm:pt>
    <dgm:pt modelId="{31C7AE6B-BCE9-4337-B6CD-F36858FC25C4}">
      <dgm:prSet phldrT="[Text]" custT="1"/>
      <dgm:spPr/>
      <dgm:t>
        <a:bodyPr/>
        <a:lstStyle/>
        <a:p>
          <a:r>
            <a:rPr lang="nl-BE" sz="1200" dirty="0" smtClean="0"/>
            <a:t>Tennis-niveau te laag t.o.v. potentieel</a:t>
          </a:r>
          <a:endParaRPr lang="nl-BE" sz="1200" dirty="0"/>
        </a:p>
      </dgm:t>
    </dgm:pt>
    <dgm:pt modelId="{660D90EB-A185-4F5B-BD06-7D1DE3B23ECB}" type="parTrans" cxnId="{B38151D9-7C9E-45EE-8C2B-64F737556B80}">
      <dgm:prSet/>
      <dgm:spPr/>
      <dgm:t>
        <a:bodyPr/>
        <a:lstStyle/>
        <a:p>
          <a:endParaRPr lang="nl-BE"/>
        </a:p>
      </dgm:t>
    </dgm:pt>
    <dgm:pt modelId="{528B9C18-CBF4-4078-8AC6-EC500AE67433}" type="sibTrans" cxnId="{B38151D9-7C9E-45EE-8C2B-64F737556B80}">
      <dgm:prSet/>
      <dgm:spPr/>
      <dgm:t>
        <a:bodyPr/>
        <a:lstStyle/>
        <a:p>
          <a:endParaRPr lang="nl-BE"/>
        </a:p>
      </dgm:t>
    </dgm:pt>
    <dgm:pt modelId="{6C39ECE9-8EC3-4368-AAAB-5AAFEB480DB0}">
      <dgm:prSet phldrT="[Text]" custT="1"/>
      <dgm:spPr/>
      <dgm:t>
        <a:bodyPr/>
        <a:lstStyle/>
        <a:p>
          <a:r>
            <a:rPr lang="nl-BE" sz="1200" dirty="0" smtClean="0"/>
            <a:t>Geen of weinig competitie</a:t>
          </a:r>
          <a:endParaRPr lang="nl-BE" sz="1200" dirty="0"/>
        </a:p>
      </dgm:t>
    </dgm:pt>
    <dgm:pt modelId="{E24782DF-6FFF-490A-89F2-8782D964F1E9}" type="parTrans" cxnId="{1DC8B768-3C0D-41BC-AEF4-A2DABB2E44DE}">
      <dgm:prSet/>
      <dgm:spPr/>
      <dgm:t>
        <a:bodyPr/>
        <a:lstStyle/>
        <a:p>
          <a:endParaRPr lang="nl-BE"/>
        </a:p>
      </dgm:t>
    </dgm:pt>
    <dgm:pt modelId="{B0CC384D-8967-4297-BA02-88387566C0DC}" type="sibTrans" cxnId="{1DC8B768-3C0D-41BC-AEF4-A2DABB2E44DE}">
      <dgm:prSet/>
      <dgm:spPr/>
      <dgm:t>
        <a:bodyPr/>
        <a:lstStyle/>
        <a:p>
          <a:endParaRPr lang="nl-BE"/>
        </a:p>
      </dgm:t>
    </dgm:pt>
    <dgm:pt modelId="{DF7C33EB-965E-4008-90E6-D9FC943B79B7}">
      <dgm:prSet phldrT="[Text]" custT="1"/>
      <dgm:spPr/>
      <dgm:t>
        <a:bodyPr/>
        <a:lstStyle/>
        <a:p>
          <a:r>
            <a:rPr lang="nl-BE" sz="1200" dirty="0" smtClean="0"/>
            <a:t>Geen of weinig succes-beleving</a:t>
          </a:r>
          <a:endParaRPr lang="nl-BE" sz="1200" dirty="0"/>
        </a:p>
      </dgm:t>
    </dgm:pt>
    <dgm:pt modelId="{03F57804-47ED-4E59-BC45-3A503FDD0C33}" type="parTrans" cxnId="{8AE551A2-27B1-4C3C-8600-9B43CE3BA554}">
      <dgm:prSet/>
      <dgm:spPr/>
      <dgm:t>
        <a:bodyPr/>
        <a:lstStyle/>
        <a:p>
          <a:endParaRPr lang="nl-BE"/>
        </a:p>
      </dgm:t>
    </dgm:pt>
    <dgm:pt modelId="{EFFE2FB4-DD12-4EA5-AA7F-6E2CBBD33A05}" type="sibTrans" cxnId="{8AE551A2-27B1-4C3C-8600-9B43CE3BA554}">
      <dgm:prSet/>
      <dgm:spPr/>
      <dgm:t>
        <a:bodyPr/>
        <a:lstStyle/>
        <a:p>
          <a:endParaRPr lang="nl-BE"/>
        </a:p>
      </dgm:t>
    </dgm:pt>
    <dgm:pt modelId="{9933E9F4-61DD-4145-991A-78B26521C09A}">
      <dgm:prSet phldrT="[Text]"/>
      <dgm:spPr/>
      <dgm:t>
        <a:bodyPr/>
        <a:lstStyle/>
        <a:p>
          <a:r>
            <a:rPr lang="nl-BE" dirty="0" smtClean="0"/>
            <a:t>Geen of weinig motivatie</a:t>
          </a:r>
          <a:endParaRPr lang="nl-BE" dirty="0"/>
        </a:p>
      </dgm:t>
    </dgm:pt>
    <dgm:pt modelId="{01354569-D56F-4599-99F4-B6E0322EA2C1}" type="parTrans" cxnId="{5DE5C188-D662-4DF0-99B3-D009540AED3D}">
      <dgm:prSet/>
      <dgm:spPr/>
      <dgm:t>
        <a:bodyPr/>
        <a:lstStyle/>
        <a:p>
          <a:endParaRPr lang="nl-BE"/>
        </a:p>
      </dgm:t>
    </dgm:pt>
    <dgm:pt modelId="{93F33D63-ED75-4A3A-9BF0-BCE22651B633}" type="sibTrans" cxnId="{5DE5C188-D662-4DF0-99B3-D009540AED3D}">
      <dgm:prSet/>
      <dgm:spPr/>
      <dgm:t>
        <a:bodyPr/>
        <a:lstStyle/>
        <a:p>
          <a:endParaRPr lang="nl-BE"/>
        </a:p>
      </dgm:t>
    </dgm:pt>
    <dgm:pt modelId="{00AE8E25-4AF6-4E8D-85D0-541772987549}" type="pres">
      <dgm:prSet presAssocID="{F440A6B1-620E-480E-9F85-A9EB00E5D6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98637DDF-10C8-43E9-9E6D-837A3B442275}" type="pres">
      <dgm:prSet presAssocID="{A11D0A35-AFBD-486F-8918-04F71AD2BE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7A8CDA9-E664-4E6C-85F0-6651C4E6656F}" type="pres">
      <dgm:prSet presAssocID="{0B165286-1110-47A2-9D13-873661EEB5D0}" presName="sibTrans" presStyleLbl="sibTrans2D1" presStyleIdx="0" presStyleCnt="5"/>
      <dgm:spPr/>
      <dgm:t>
        <a:bodyPr/>
        <a:lstStyle/>
        <a:p>
          <a:endParaRPr lang="nl-BE"/>
        </a:p>
      </dgm:t>
    </dgm:pt>
    <dgm:pt modelId="{0D17F6D9-78A0-41BA-ACED-F17D4DD69928}" type="pres">
      <dgm:prSet presAssocID="{0B165286-1110-47A2-9D13-873661EEB5D0}" presName="connectorText" presStyleLbl="sibTrans2D1" presStyleIdx="0" presStyleCnt="5"/>
      <dgm:spPr/>
      <dgm:t>
        <a:bodyPr/>
        <a:lstStyle/>
        <a:p>
          <a:endParaRPr lang="nl-BE"/>
        </a:p>
      </dgm:t>
    </dgm:pt>
    <dgm:pt modelId="{23011E5E-96BD-4DC2-9650-AFAF11C7609E}" type="pres">
      <dgm:prSet presAssocID="{31C7AE6B-BCE9-4337-B6CD-F36858FC25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C24D708-5A23-4960-B2C0-742D3278B749}" type="pres">
      <dgm:prSet presAssocID="{528B9C18-CBF4-4078-8AC6-EC500AE67433}" presName="sibTrans" presStyleLbl="sibTrans2D1" presStyleIdx="1" presStyleCnt="5"/>
      <dgm:spPr/>
      <dgm:t>
        <a:bodyPr/>
        <a:lstStyle/>
        <a:p>
          <a:endParaRPr lang="nl-BE"/>
        </a:p>
      </dgm:t>
    </dgm:pt>
    <dgm:pt modelId="{4CE5A687-DBB6-40A0-93C4-6B3B3B51F733}" type="pres">
      <dgm:prSet presAssocID="{528B9C18-CBF4-4078-8AC6-EC500AE67433}" presName="connectorText" presStyleLbl="sibTrans2D1" presStyleIdx="1" presStyleCnt="5"/>
      <dgm:spPr/>
      <dgm:t>
        <a:bodyPr/>
        <a:lstStyle/>
        <a:p>
          <a:endParaRPr lang="nl-BE"/>
        </a:p>
      </dgm:t>
    </dgm:pt>
    <dgm:pt modelId="{556CB60B-330F-429B-B595-3E58766B1DC8}" type="pres">
      <dgm:prSet presAssocID="{6C39ECE9-8EC3-4368-AAAB-5AAFEB480DB0}" presName="node" presStyleLbl="node1" presStyleIdx="2" presStyleCnt="5" custScaleX="10626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5B01974-F45E-4406-A6C6-FAA46528D0A3}" type="pres">
      <dgm:prSet presAssocID="{B0CC384D-8967-4297-BA02-88387566C0DC}" presName="sibTrans" presStyleLbl="sibTrans2D1" presStyleIdx="2" presStyleCnt="5"/>
      <dgm:spPr/>
      <dgm:t>
        <a:bodyPr/>
        <a:lstStyle/>
        <a:p>
          <a:endParaRPr lang="nl-BE"/>
        </a:p>
      </dgm:t>
    </dgm:pt>
    <dgm:pt modelId="{0D7E56B8-B41E-48B1-9F51-BF38809C8DF4}" type="pres">
      <dgm:prSet presAssocID="{B0CC384D-8967-4297-BA02-88387566C0DC}" presName="connectorText" presStyleLbl="sibTrans2D1" presStyleIdx="2" presStyleCnt="5"/>
      <dgm:spPr/>
      <dgm:t>
        <a:bodyPr/>
        <a:lstStyle/>
        <a:p>
          <a:endParaRPr lang="nl-BE"/>
        </a:p>
      </dgm:t>
    </dgm:pt>
    <dgm:pt modelId="{C3E813C4-3FC5-4221-8EC7-4D4129F0B4C1}" type="pres">
      <dgm:prSet presAssocID="{DF7C33EB-965E-4008-90E6-D9FC943B79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40B804E-952E-4E3B-B5E3-C85AB673CB8C}" type="pres">
      <dgm:prSet presAssocID="{EFFE2FB4-DD12-4EA5-AA7F-6E2CBBD33A05}" presName="sibTrans" presStyleLbl="sibTrans2D1" presStyleIdx="3" presStyleCnt="5"/>
      <dgm:spPr/>
      <dgm:t>
        <a:bodyPr/>
        <a:lstStyle/>
        <a:p>
          <a:endParaRPr lang="nl-BE"/>
        </a:p>
      </dgm:t>
    </dgm:pt>
    <dgm:pt modelId="{2D58C0C6-3810-4FDB-8A4D-7F300333FAB2}" type="pres">
      <dgm:prSet presAssocID="{EFFE2FB4-DD12-4EA5-AA7F-6E2CBBD33A05}" presName="connectorText" presStyleLbl="sibTrans2D1" presStyleIdx="3" presStyleCnt="5"/>
      <dgm:spPr/>
      <dgm:t>
        <a:bodyPr/>
        <a:lstStyle/>
        <a:p>
          <a:endParaRPr lang="nl-BE"/>
        </a:p>
      </dgm:t>
    </dgm:pt>
    <dgm:pt modelId="{841D9EAD-7C85-40F3-AB2F-FCE613673DEC}" type="pres">
      <dgm:prSet presAssocID="{9933E9F4-61DD-4145-991A-78B26521C0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6319C68-9D2D-482F-9A96-7929D3724A75}" type="pres">
      <dgm:prSet presAssocID="{93F33D63-ED75-4A3A-9BF0-BCE22651B633}" presName="sibTrans" presStyleLbl="sibTrans2D1" presStyleIdx="4" presStyleCnt="5"/>
      <dgm:spPr/>
      <dgm:t>
        <a:bodyPr/>
        <a:lstStyle/>
        <a:p>
          <a:endParaRPr lang="nl-BE"/>
        </a:p>
      </dgm:t>
    </dgm:pt>
    <dgm:pt modelId="{C1B3A749-364F-4826-A392-901AA2F3F682}" type="pres">
      <dgm:prSet presAssocID="{93F33D63-ED75-4A3A-9BF0-BCE22651B633}" presName="connectorText" presStyleLbl="sibTrans2D1" presStyleIdx="4" presStyleCnt="5"/>
      <dgm:spPr/>
      <dgm:t>
        <a:bodyPr/>
        <a:lstStyle/>
        <a:p>
          <a:endParaRPr lang="nl-BE"/>
        </a:p>
      </dgm:t>
    </dgm:pt>
  </dgm:ptLst>
  <dgm:cxnLst>
    <dgm:cxn modelId="{23420F84-5421-4BBE-81BE-1F8C499557FA}" srcId="{F440A6B1-620E-480E-9F85-A9EB00E5D65D}" destId="{A11D0A35-AFBD-486F-8918-04F71AD2BE1A}" srcOrd="0" destOrd="0" parTransId="{953F8076-9B89-4E85-A6E4-CB4A48B2646E}" sibTransId="{0B165286-1110-47A2-9D13-873661EEB5D0}"/>
    <dgm:cxn modelId="{9F3676AF-7B74-4E14-A6D8-08ED420A1500}" type="presOf" srcId="{528B9C18-CBF4-4078-8AC6-EC500AE67433}" destId="{FC24D708-5A23-4960-B2C0-742D3278B749}" srcOrd="0" destOrd="0" presId="urn:microsoft.com/office/officeart/2005/8/layout/cycle2"/>
    <dgm:cxn modelId="{94B20E73-293C-490F-9219-8920CBBD7F3A}" type="presOf" srcId="{F440A6B1-620E-480E-9F85-A9EB00E5D65D}" destId="{00AE8E25-4AF6-4E8D-85D0-541772987549}" srcOrd="0" destOrd="0" presId="urn:microsoft.com/office/officeart/2005/8/layout/cycle2"/>
    <dgm:cxn modelId="{1DC8B768-3C0D-41BC-AEF4-A2DABB2E44DE}" srcId="{F440A6B1-620E-480E-9F85-A9EB00E5D65D}" destId="{6C39ECE9-8EC3-4368-AAAB-5AAFEB480DB0}" srcOrd="2" destOrd="0" parTransId="{E24782DF-6FFF-490A-89F2-8782D964F1E9}" sibTransId="{B0CC384D-8967-4297-BA02-88387566C0DC}"/>
    <dgm:cxn modelId="{F4B3804F-FA80-474F-92FD-235C8ACB0E0B}" type="presOf" srcId="{528B9C18-CBF4-4078-8AC6-EC500AE67433}" destId="{4CE5A687-DBB6-40A0-93C4-6B3B3B51F733}" srcOrd="1" destOrd="0" presId="urn:microsoft.com/office/officeart/2005/8/layout/cycle2"/>
    <dgm:cxn modelId="{BEBBA11A-B4F0-4B28-8EB1-D1ECC9A908CE}" type="presOf" srcId="{93F33D63-ED75-4A3A-9BF0-BCE22651B633}" destId="{C1B3A749-364F-4826-A392-901AA2F3F682}" srcOrd="1" destOrd="0" presId="urn:microsoft.com/office/officeart/2005/8/layout/cycle2"/>
    <dgm:cxn modelId="{5DE5C188-D662-4DF0-99B3-D009540AED3D}" srcId="{F440A6B1-620E-480E-9F85-A9EB00E5D65D}" destId="{9933E9F4-61DD-4145-991A-78B26521C09A}" srcOrd="4" destOrd="0" parTransId="{01354569-D56F-4599-99F4-B6E0322EA2C1}" sibTransId="{93F33D63-ED75-4A3A-9BF0-BCE22651B633}"/>
    <dgm:cxn modelId="{8926AF63-224A-4463-A405-95374FB4DD5C}" type="presOf" srcId="{DF7C33EB-965E-4008-90E6-D9FC943B79B7}" destId="{C3E813C4-3FC5-4221-8EC7-4D4129F0B4C1}" srcOrd="0" destOrd="0" presId="urn:microsoft.com/office/officeart/2005/8/layout/cycle2"/>
    <dgm:cxn modelId="{5EA916AF-9FFF-4CB7-B210-772EAA7D664B}" type="presOf" srcId="{B0CC384D-8967-4297-BA02-88387566C0DC}" destId="{0D7E56B8-B41E-48B1-9F51-BF38809C8DF4}" srcOrd="1" destOrd="0" presId="urn:microsoft.com/office/officeart/2005/8/layout/cycle2"/>
    <dgm:cxn modelId="{5B0A9817-B4EF-4676-AFBE-EC277ACA47C4}" type="presOf" srcId="{6C39ECE9-8EC3-4368-AAAB-5AAFEB480DB0}" destId="{556CB60B-330F-429B-B595-3E58766B1DC8}" srcOrd="0" destOrd="0" presId="urn:microsoft.com/office/officeart/2005/8/layout/cycle2"/>
    <dgm:cxn modelId="{EBF14B3D-05C8-4BDD-810C-8E4C4BB880FF}" type="presOf" srcId="{EFFE2FB4-DD12-4EA5-AA7F-6E2CBBD33A05}" destId="{2D58C0C6-3810-4FDB-8A4D-7F300333FAB2}" srcOrd="1" destOrd="0" presId="urn:microsoft.com/office/officeart/2005/8/layout/cycle2"/>
    <dgm:cxn modelId="{4D621FB8-A720-4FEB-B1E7-E9959145D205}" type="presOf" srcId="{B0CC384D-8967-4297-BA02-88387566C0DC}" destId="{D5B01974-F45E-4406-A6C6-FAA46528D0A3}" srcOrd="0" destOrd="0" presId="urn:microsoft.com/office/officeart/2005/8/layout/cycle2"/>
    <dgm:cxn modelId="{8AE551A2-27B1-4C3C-8600-9B43CE3BA554}" srcId="{F440A6B1-620E-480E-9F85-A9EB00E5D65D}" destId="{DF7C33EB-965E-4008-90E6-D9FC943B79B7}" srcOrd="3" destOrd="0" parTransId="{03F57804-47ED-4E59-BC45-3A503FDD0C33}" sibTransId="{EFFE2FB4-DD12-4EA5-AA7F-6E2CBBD33A05}"/>
    <dgm:cxn modelId="{33BB9F5B-4334-4C42-A459-0D48D121A069}" type="presOf" srcId="{93F33D63-ED75-4A3A-9BF0-BCE22651B633}" destId="{F6319C68-9D2D-482F-9A96-7929D3724A75}" srcOrd="0" destOrd="0" presId="urn:microsoft.com/office/officeart/2005/8/layout/cycle2"/>
    <dgm:cxn modelId="{6240A9A3-E9BA-4DDD-AB0A-B60A40B2F906}" type="presOf" srcId="{9933E9F4-61DD-4145-991A-78B26521C09A}" destId="{841D9EAD-7C85-40F3-AB2F-FCE613673DEC}" srcOrd="0" destOrd="0" presId="urn:microsoft.com/office/officeart/2005/8/layout/cycle2"/>
    <dgm:cxn modelId="{02C9A934-E882-4AD2-BEC5-F3A8B5498E4E}" type="presOf" srcId="{EFFE2FB4-DD12-4EA5-AA7F-6E2CBBD33A05}" destId="{040B804E-952E-4E3B-B5E3-C85AB673CB8C}" srcOrd="0" destOrd="0" presId="urn:microsoft.com/office/officeart/2005/8/layout/cycle2"/>
    <dgm:cxn modelId="{1B57EF4B-5209-48A5-8E83-BC60681E72BF}" type="presOf" srcId="{A11D0A35-AFBD-486F-8918-04F71AD2BE1A}" destId="{98637DDF-10C8-43E9-9E6D-837A3B442275}" srcOrd="0" destOrd="0" presId="urn:microsoft.com/office/officeart/2005/8/layout/cycle2"/>
    <dgm:cxn modelId="{B23297BC-5969-48AF-A2AA-F50B982B9CAE}" type="presOf" srcId="{0B165286-1110-47A2-9D13-873661EEB5D0}" destId="{E7A8CDA9-E664-4E6C-85F0-6651C4E6656F}" srcOrd="0" destOrd="0" presId="urn:microsoft.com/office/officeart/2005/8/layout/cycle2"/>
    <dgm:cxn modelId="{05B13FB9-97BF-4840-BD4B-F34B9B22554C}" type="presOf" srcId="{0B165286-1110-47A2-9D13-873661EEB5D0}" destId="{0D17F6D9-78A0-41BA-ACED-F17D4DD69928}" srcOrd="1" destOrd="0" presId="urn:microsoft.com/office/officeart/2005/8/layout/cycle2"/>
    <dgm:cxn modelId="{B38151D9-7C9E-45EE-8C2B-64F737556B80}" srcId="{F440A6B1-620E-480E-9F85-A9EB00E5D65D}" destId="{31C7AE6B-BCE9-4337-B6CD-F36858FC25C4}" srcOrd="1" destOrd="0" parTransId="{660D90EB-A185-4F5B-BD06-7D1DE3B23ECB}" sibTransId="{528B9C18-CBF4-4078-8AC6-EC500AE67433}"/>
    <dgm:cxn modelId="{CDDAB057-C93C-48AF-BA5C-FB552E3AACD5}" type="presOf" srcId="{31C7AE6B-BCE9-4337-B6CD-F36858FC25C4}" destId="{23011E5E-96BD-4DC2-9650-AFAF11C7609E}" srcOrd="0" destOrd="0" presId="urn:microsoft.com/office/officeart/2005/8/layout/cycle2"/>
    <dgm:cxn modelId="{E7A872FD-513D-4322-A1C9-11AD967E370E}" type="presParOf" srcId="{00AE8E25-4AF6-4E8D-85D0-541772987549}" destId="{98637DDF-10C8-43E9-9E6D-837A3B442275}" srcOrd="0" destOrd="0" presId="urn:microsoft.com/office/officeart/2005/8/layout/cycle2"/>
    <dgm:cxn modelId="{C971709B-C5B3-483C-8E99-CE85012B3481}" type="presParOf" srcId="{00AE8E25-4AF6-4E8D-85D0-541772987549}" destId="{E7A8CDA9-E664-4E6C-85F0-6651C4E6656F}" srcOrd="1" destOrd="0" presId="urn:microsoft.com/office/officeart/2005/8/layout/cycle2"/>
    <dgm:cxn modelId="{7BAF6D7D-422D-40AB-9E84-91DE2419B103}" type="presParOf" srcId="{E7A8CDA9-E664-4E6C-85F0-6651C4E6656F}" destId="{0D17F6D9-78A0-41BA-ACED-F17D4DD69928}" srcOrd="0" destOrd="0" presId="urn:microsoft.com/office/officeart/2005/8/layout/cycle2"/>
    <dgm:cxn modelId="{62855B37-9818-41EF-82C5-FE664D4A8619}" type="presParOf" srcId="{00AE8E25-4AF6-4E8D-85D0-541772987549}" destId="{23011E5E-96BD-4DC2-9650-AFAF11C7609E}" srcOrd="2" destOrd="0" presId="urn:microsoft.com/office/officeart/2005/8/layout/cycle2"/>
    <dgm:cxn modelId="{E1F6F805-E958-4DD2-87A4-4E665BF497A0}" type="presParOf" srcId="{00AE8E25-4AF6-4E8D-85D0-541772987549}" destId="{FC24D708-5A23-4960-B2C0-742D3278B749}" srcOrd="3" destOrd="0" presId="urn:microsoft.com/office/officeart/2005/8/layout/cycle2"/>
    <dgm:cxn modelId="{EE8A4C2B-E09F-4F49-9C0F-5844DC2B97C4}" type="presParOf" srcId="{FC24D708-5A23-4960-B2C0-742D3278B749}" destId="{4CE5A687-DBB6-40A0-93C4-6B3B3B51F733}" srcOrd="0" destOrd="0" presId="urn:microsoft.com/office/officeart/2005/8/layout/cycle2"/>
    <dgm:cxn modelId="{7A8823DF-0D1D-47D1-A763-ACB9360C8EB8}" type="presParOf" srcId="{00AE8E25-4AF6-4E8D-85D0-541772987549}" destId="{556CB60B-330F-429B-B595-3E58766B1DC8}" srcOrd="4" destOrd="0" presId="urn:microsoft.com/office/officeart/2005/8/layout/cycle2"/>
    <dgm:cxn modelId="{F0B5D99D-9EE2-498E-A2BE-A5826501D72D}" type="presParOf" srcId="{00AE8E25-4AF6-4E8D-85D0-541772987549}" destId="{D5B01974-F45E-4406-A6C6-FAA46528D0A3}" srcOrd="5" destOrd="0" presId="urn:microsoft.com/office/officeart/2005/8/layout/cycle2"/>
    <dgm:cxn modelId="{CCCF02F7-DE7E-4A6B-92D8-E6D3BE8168E4}" type="presParOf" srcId="{D5B01974-F45E-4406-A6C6-FAA46528D0A3}" destId="{0D7E56B8-B41E-48B1-9F51-BF38809C8DF4}" srcOrd="0" destOrd="0" presId="urn:microsoft.com/office/officeart/2005/8/layout/cycle2"/>
    <dgm:cxn modelId="{2CE014EE-8F41-4B1B-A208-57A2CB6A82F0}" type="presParOf" srcId="{00AE8E25-4AF6-4E8D-85D0-541772987549}" destId="{C3E813C4-3FC5-4221-8EC7-4D4129F0B4C1}" srcOrd="6" destOrd="0" presId="urn:microsoft.com/office/officeart/2005/8/layout/cycle2"/>
    <dgm:cxn modelId="{A9F1851C-09B4-4BB8-BD56-A66F5AC61E08}" type="presParOf" srcId="{00AE8E25-4AF6-4E8D-85D0-541772987549}" destId="{040B804E-952E-4E3B-B5E3-C85AB673CB8C}" srcOrd="7" destOrd="0" presId="urn:microsoft.com/office/officeart/2005/8/layout/cycle2"/>
    <dgm:cxn modelId="{365431AE-9377-40B6-A00C-25632114024D}" type="presParOf" srcId="{040B804E-952E-4E3B-B5E3-C85AB673CB8C}" destId="{2D58C0C6-3810-4FDB-8A4D-7F300333FAB2}" srcOrd="0" destOrd="0" presId="urn:microsoft.com/office/officeart/2005/8/layout/cycle2"/>
    <dgm:cxn modelId="{019F16FA-324F-48BC-B2CB-31722801E064}" type="presParOf" srcId="{00AE8E25-4AF6-4E8D-85D0-541772987549}" destId="{841D9EAD-7C85-40F3-AB2F-FCE613673DEC}" srcOrd="8" destOrd="0" presId="urn:microsoft.com/office/officeart/2005/8/layout/cycle2"/>
    <dgm:cxn modelId="{367A11E5-E439-42E0-8EA5-E526062B43FB}" type="presParOf" srcId="{00AE8E25-4AF6-4E8D-85D0-541772987549}" destId="{F6319C68-9D2D-482F-9A96-7929D3724A75}" srcOrd="9" destOrd="0" presId="urn:microsoft.com/office/officeart/2005/8/layout/cycle2"/>
    <dgm:cxn modelId="{14A1D6A8-B4EF-4A91-908B-4B7F7C95DA26}" type="presParOf" srcId="{F6319C68-9D2D-482F-9A96-7929D3724A75}" destId="{C1B3A749-364F-4826-A392-901AA2F3F68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37DDF-10C8-43E9-9E6D-837A3B442275}">
      <dsp:nvSpPr>
        <dsp:cNvPr id="0" name=""/>
        <dsp:cNvSpPr/>
      </dsp:nvSpPr>
      <dsp:spPr>
        <a:xfrm>
          <a:off x="1740673" y="215"/>
          <a:ext cx="983148" cy="9831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/>
            <a:t>Weinig oefenen of trainen</a:t>
          </a:r>
          <a:endParaRPr lang="nl-BE" sz="1400" kern="1200" dirty="0"/>
        </a:p>
      </dsp:txBody>
      <dsp:txXfrm>
        <a:off x="1884652" y="144194"/>
        <a:ext cx="695190" cy="695190"/>
      </dsp:txXfrm>
    </dsp:sp>
    <dsp:sp modelId="{E7A8CDA9-E664-4E6C-85F0-6651C4E6656F}">
      <dsp:nvSpPr>
        <dsp:cNvPr id="0" name=""/>
        <dsp:cNvSpPr/>
      </dsp:nvSpPr>
      <dsp:spPr>
        <a:xfrm rot="2160000">
          <a:off x="2692817" y="755550"/>
          <a:ext cx="261633" cy="331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000" kern="1200"/>
        </a:p>
      </dsp:txBody>
      <dsp:txXfrm>
        <a:off x="2700312" y="798844"/>
        <a:ext cx="183143" cy="199088"/>
      </dsp:txXfrm>
    </dsp:sp>
    <dsp:sp modelId="{23011E5E-96BD-4DC2-9650-AFAF11C7609E}">
      <dsp:nvSpPr>
        <dsp:cNvPr id="0" name=""/>
        <dsp:cNvSpPr/>
      </dsp:nvSpPr>
      <dsp:spPr>
        <a:xfrm>
          <a:off x="2935427" y="868254"/>
          <a:ext cx="983148" cy="98314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/>
            <a:t>Tennis-niveau te laag t.o.v. potentieel</a:t>
          </a:r>
          <a:endParaRPr lang="nl-BE" sz="1200" kern="1200" dirty="0"/>
        </a:p>
      </dsp:txBody>
      <dsp:txXfrm>
        <a:off x="3079406" y="1012233"/>
        <a:ext cx="695190" cy="695190"/>
      </dsp:txXfrm>
    </dsp:sp>
    <dsp:sp modelId="{FC24D708-5A23-4960-B2C0-742D3278B749}">
      <dsp:nvSpPr>
        <dsp:cNvPr id="0" name=""/>
        <dsp:cNvSpPr/>
      </dsp:nvSpPr>
      <dsp:spPr>
        <a:xfrm rot="6480000">
          <a:off x="3071418" y="1887890"/>
          <a:ext cx="260198" cy="331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000" kern="1200"/>
        </a:p>
      </dsp:txBody>
      <dsp:txXfrm rot="10800000">
        <a:off x="3122508" y="1917133"/>
        <a:ext cx="182139" cy="199088"/>
      </dsp:txXfrm>
    </dsp:sp>
    <dsp:sp modelId="{556CB60B-330F-429B-B595-3E58766B1DC8}">
      <dsp:nvSpPr>
        <dsp:cNvPr id="0" name=""/>
        <dsp:cNvSpPr/>
      </dsp:nvSpPr>
      <dsp:spPr>
        <a:xfrm>
          <a:off x="2448275" y="2272772"/>
          <a:ext cx="1044742" cy="98314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/>
            <a:t>Geen of weinig competitie</a:t>
          </a:r>
          <a:endParaRPr lang="nl-BE" sz="1200" kern="1200" dirty="0"/>
        </a:p>
      </dsp:txBody>
      <dsp:txXfrm>
        <a:off x="2601274" y="2416751"/>
        <a:ext cx="738744" cy="695190"/>
      </dsp:txXfrm>
    </dsp:sp>
    <dsp:sp modelId="{D5B01974-F45E-4406-A6C6-FAA46528D0A3}">
      <dsp:nvSpPr>
        <dsp:cNvPr id="0" name=""/>
        <dsp:cNvSpPr/>
      </dsp:nvSpPr>
      <dsp:spPr>
        <a:xfrm rot="10800000">
          <a:off x="2101136" y="2598440"/>
          <a:ext cx="245311" cy="331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000" kern="1200"/>
        </a:p>
      </dsp:txBody>
      <dsp:txXfrm rot="10800000">
        <a:off x="2174729" y="2664802"/>
        <a:ext cx="171718" cy="199088"/>
      </dsp:txXfrm>
    </dsp:sp>
    <dsp:sp modelId="{C3E813C4-3FC5-4221-8EC7-4D4129F0B4C1}">
      <dsp:nvSpPr>
        <dsp:cNvPr id="0" name=""/>
        <dsp:cNvSpPr/>
      </dsp:nvSpPr>
      <dsp:spPr>
        <a:xfrm>
          <a:off x="1002275" y="2272772"/>
          <a:ext cx="983148" cy="98314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/>
            <a:t>Geen of weinig succes-beleving</a:t>
          </a:r>
          <a:endParaRPr lang="nl-BE" sz="1200" kern="1200" dirty="0"/>
        </a:p>
      </dsp:txBody>
      <dsp:txXfrm>
        <a:off x="1146254" y="2416751"/>
        <a:ext cx="695190" cy="695190"/>
      </dsp:txXfrm>
    </dsp:sp>
    <dsp:sp modelId="{040B804E-952E-4E3B-B5E3-C85AB673CB8C}">
      <dsp:nvSpPr>
        <dsp:cNvPr id="0" name=""/>
        <dsp:cNvSpPr/>
      </dsp:nvSpPr>
      <dsp:spPr>
        <a:xfrm rot="15120000">
          <a:off x="1137143" y="1903223"/>
          <a:ext cx="261633" cy="331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000" kern="1200"/>
        </a:p>
      </dsp:txBody>
      <dsp:txXfrm rot="10800000">
        <a:off x="1188515" y="2006909"/>
        <a:ext cx="183143" cy="199088"/>
      </dsp:txXfrm>
    </dsp:sp>
    <dsp:sp modelId="{841D9EAD-7C85-40F3-AB2F-FCE613673DEC}">
      <dsp:nvSpPr>
        <dsp:cNvPr id="0" name=""/>
        <dsp:cNvSpPr/>
      </dsp:nvSpPr>
      <dsp:spPr>
        <a:xfrm>
          <a:off x="545919" y="868254"/>
          <a:ext cx="983148" cy="98314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300" kern="1200" dirty="0" smtClean="0"/>
            <a:t>Geen of weinig motivatie</a:t>
          </a:r>
          <a:endParaRPr lang="nl-BE" sz="1300" kern="1200" dirty="0"/>
        </a:p>
      </dsp:txBody>
      <dsp:txXfrm>
        <a:off x="689898" y="1012233"/>
        <a:ext cx="695190" cy="695190"/>
      </dsp:txXfrm>
    </dsp:sp>
    <dsp:sp modelId="{F6319C68-9D2D-482F-9A96-7929D3724A75}">
      <dsp:nvSpPr>
        <dsp:cNvPr id="0" name=""/>
        <dsp:cNvSpPr/>
      </dsp:nvSpPr>
      <dsp:spPr>
        <a:xfrm rot="19440000">
          <a:off x="1498063" y="764255"/>
          <a:ext cx="261633" cy="331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000" kern="1200"/>
        </a:p>
      </dsp:txBody>
      <dsp:txXfrm>
        <a:off x="1505558" y="853685"/>
        <a:ext cx="183143" cy="199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725F6F17-688D-40E1-805B-D8087915C6D5}" type="datetimeFigureOut">
              <a:rPr lang="nl-BE" smtClean="0"/>
              <a:pPr/>
              <a:t>22/02/2017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4999037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751348"/>
            <a:ext cx="5500370" cy="450127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5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69BF03F-752C-4D3A-A8FC-7C9D25D7F1E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727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371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73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74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4407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7383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394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9484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493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469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9842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83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78" y="1556792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>
                <a:solidFill>
                  <a:srgbClr val="00B0F0"/>
                </a:solidFill>
              </a:defRPr>
            </a:lvl1pPr>
          </a:lstStyle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nl-BE" sz="1200" b="1" kern="1200" smtClean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lang="nl-BE" sz="1200" b="1" kern="1200" smtClean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4E33B08-3D52-4F56-87D0-3771694F1576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-326585"/>
            <a:ext cx="2053510" cy="205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9253"/>
            <a:ext cx="2952328" cy="959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09253"/>
            <a:ext cx="2843034" cy="9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5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8496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231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416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988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175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82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527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9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05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1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02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3B08-3D52-4F56-87D0-3771694F157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425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Maandag 13 februari 2017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Informatiesessie Tennislessen jeugd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13C2-2C60-49C7-B945-D5D2195D051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21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362" y="-414824"/>
            <a:ext cx="2322734" cy="232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133600" cy="365125"/>
          </a:xfrm>
        </p:spPr>
        <p:txBody>
          <a:bodyPr/>
          <a:lstStyle/>
          <a:p>
            <a:pPr algn="ctr"/>
            <a:r>
              <a:rPr lang="nl-BE" b="1" smtClean="0">
                <a:solidFill>
                  <a:srgbClr val="00B0F0"/>
                </a:solidFill>
              </a:rPr>
              <a:t>Maandag 13 februari 2017</a:t>
            </a:r>
            <a:endParaRPr lang="nl-BE" b="1" dirty="0">
              <a:solidFill>
                <a:srgbClr val="00B0F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895600" cy="365125"/>
          </a:xfrm>
        </p:spPr>
        <p:txBody>
          <a:bodyPr/>
          <a:lstStyle/>
          <a:p>
            <a:r>
              <a:rPr lang="nl-BE" b="1" smtClean="0">
                <a:solidFill>
                  <a:srgbClr val="00B0F0"/>
                </a:solidFill>
              </a:rPr>
              <a:t>Informatiesessie Tennislessen jeugd</a:t>
            </a:r>
            <a:endParaRPr lang="nl-BE" b="1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</p:spPr>
        <p:txBody>
          <a:bodyPr/>
          <a:lstStyle/>
          <a:p>
            <a:fld id="{04E33B08-3D52-4F56-87D0-3771694F1576}" type="slidenum">
              <a:rPr lang="nl-BE" b="1" smtClean="0">
                <a:solidFill>
                  <a:srgbClr val="00B0F0"/>
                </a:solidFill>
              </a:rPr>
              <a:pPr/>
              <a:t>1</a:t>
            </a:fld>
            <a:endParaRPr lang="nl-BE" b="1" dirty="0">
              <a:solidFill>
                <a:srgbClr val="00B0F0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2060873"/>
            <a:ext cx="6804025" cy="28082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TENNISLESSEN VOOR DE JEUGD:</a:t>
            </a:r>
            <a:br>
              <a:rPr lang="nl-B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l-B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EEN NIEUWE AANPAK</a:t>
            </a:r>
            <a:endParaRPr lang="nl-NL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2016224" cy="14775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24978"/>
            <a:ext cx="2678938" cy="893286"/>
          </a:xfrm>
          <a:prstGeom prst="rect">
            <a:avLst/>
          </a:prstGeom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57192"/>
            <a:ext cx="1283351" cy="85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29" y="476671"/>
            <a:ext cx="3240742" cy="1117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224978"/>
            <a:ext cx="2540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6658" y="2204864"/>
            <a:ext cx="8291806" cy="417646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nl-NL" sz="5800" b="1" dirty="0" smtClean="0">
                <a:solidFill>
                  <a:srgbClr val="0070C0"/>
                </a:solidFill>
              </a:rPr>
              <a:t>Aanvullende competitietraining: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800" b="1" dirty="0" smtClean="0">
                <a:solidFill>
                  <a:srgbClr val="0070C0"/>
                </a:solidFill>
              </a:rPr>
              <a:t>Doelgroep: in eerste instantie ‘geselecteerden’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800" b="1" dirty="0" smtClean="0">
                <a:solidFill>
                  <a:srgbClr val="0070C0"/>
                </a:solidFill>
              </a:rPr>
              <a:t>Wanneer?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Van einde april tot begin juli: 10 weken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Wekelijks vaste momenten (2 of 3 afhankelijk van interesse)</a:t>
            </a:r>
          </a:p>
          <a:p>
            <a:pPr marL="1314450" lvl="2" indent="-514350">
              <a:buFont typeface="Wingdings" panose="05000000000000000000" pitchFamily="2" charset="2"/>
              <a:buChar char="ü"/>
            </a:pPr>
            <a:r>
              <a:rPr lang="nl-NL" sz="1900" b="1" dirty="0" smtClean="0">
                <a:solidFill>
                  <a:srgbClr val="0070C0"/>
                </a:solidFill>
              </a:rPr>
              <a:t>Vb. vrijdag 17.00-18.30 uur en zaterdag 12.00-13.30 uur en maandag 17.00-18.30 uur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800" b="1" dirty="0" smtClean="0">
                <a:solidFill>
                  <a:srgbClr val="0070C0"/>
                </a:solidFill>
              </a:rPr>
              <a:t>Elke deelnemer komt zo vaak hij/zij wil of kan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800" b="1" dirty="0">
                <a:solidFill>
                  <a:srgbClr val="0070C0"/>
                </a:solidFill>
              </a:rPr>
              <a:t>Leiding bij hoofdtrainer met hulp van andere </a:t>
            </a:r>
            <a:r>
              <a:rPr lang="nl-NL" sz="2800" b="1" dirty="0" smtClean="0">
                <a:solidFill>
                  <a:srgbClr val="0070C0"/>
                </a:solidFill>
              </a:rPr>
              <a:t>trainers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800" b="1" dirty="0" smtClean="0">
                <a:solidFill>
                  <a:srgbClr val="0070C0"/>
                </a:solidFill>
              </a:rPr>
              <a:t>Inhoud: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Tactische, wedstrijdgerichte training aanvullend op de technische groepstraining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Deelnemers spelen vooral wedstrijdsituaties en –vormen met gerichte opdrachten ipv trainer die ballen aangeeft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Andere training dan meeste deelnemers/ouders gewend zijn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600" b="1" dirty="0" smtClean="0">
                <a:solidFill>
                  <a:srgbClr val="0070C0"/>
                </a:solidFill>
              </a:rPr>
              <a:t>Dubbelspeltraining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600" b="1" dirty="0">
                <a:solidFill>
                  <a:srgbClr val="0070C0"/>
                </a:solidFill>
              </a:rPr>
              <a:t>W</a:t>
            </a:r>
            <a:r>
              <a:rPr lang="nl-NL" sz="2600" b="1" dirty="0" smtClean="0">
                <a:solidFill>
                  <a:srgbClr val="0070C0"/>
                </a:solidFill>
              </a:rPr>
              <a:t>edstrijden: leren spelen om te winnen en hiermee omgaan</a:t>
            </a:r>
            <a:endParaRPr lang="nl-BE" sz="26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10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6658" y="1412776"/>
            <a:ext cx="701106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Concretisering: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9739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6658" y="2175655"/>
            <a:ext cx="8219798" cy="42484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nl-NL" sz="3500" b="1" dirty="0" smtClean="0">
                <a:solidFill>
                  <a:srgbClr val="0070C0"/>
                </a:solidFill>
              </a:rPr>
              <a:t>Laddercompetitie en Clubkampioenschap: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600" b="1" dirty="0" smtClean="0">
                <a:solidFill>
                  <a:srgbClr val="0070C0"/>
                </a:solidFill>
              </a:rPr>
              <a:t>Eerste stap richting competitietennis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600" b="1" dirty="0" smtClean="0">
                <a:solidFill>
                  <a:srgbClr val="0070C0"/>
                </a:solidFill>
              </a:rPr>
              <a:t>Leren spelen om te winnen/leren omgaan met winst/verlies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600" b="1" dirty="0" smtClean="0">
                <a:solidFill>
                  <a:srgbClr val="0070C0"/>
                </a:solidFill>
              </a:rPr>
              <a:t>Succesbeleving		motivatie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600" b="1" dirty="0" smtClean="0">
                <a:solidFill>
                  <a:srgbClr val="0070C0"/>
                </a:solidFill>
              </a:rPr>
              <a:t>Deelnemers worden automatisch ingeschreven in onderstaande interne competities: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Laddercompetitie Jeugd:</a:t>
            </a:r>
          </a:p>
          <a:p>
            <a:pPr lvl="2">
              <a:buSzPct val="100000"/>
            </a:pPr>
            <a:r>
              <a:rPr lang="nl-NL" sz="2200" b="1" dirty="0" smtClean="0">
                <a:solidFill>
                  <a:srgbClr val="0070C0"/>
                </a:solidFill>
              </a:rPr>
              <a:t>Aantal wedstrijden tijdens Competitietraining</a:t>
            </a:r>
          </a:p>
          <a:p>
            <a:pPr lvl="2">
              <a:buSzPct val="100000"/>
            </a:pPr>
            <a:r>
              <a:rPr lang="nl-NL" sz="2200" b="1" dirty="0" smtClean="0">
                <a:solidFill>
                  <a:srgbClr val="0070C0"/>
                </a:solidFill>
              </a:rPr>
              <a:t>Aantal georganiseerde laddercompetiedagen</a:t>
            </a:r>
          </a:p>
          <a:p>
            <a:pPr lvl="2">
              <a:buSzPct val="100000"/>
            </a:pPr>
            <a:r>
              <a:rPr lang="nl-NL" sz="2200" b="1" dirty="0" smtClean="0">
                <a:solidFill>
                  <a:srgbClr val="0070C0"/>
                </a:solidFill>
              </a:rPr>
              <a:t>Mogelijkheid om onderling wedstrijden af te spreken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Clubkampioenschap Jeugd (einde augustus)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11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6658" y="1412776"/>
            <a:ext cx="701106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Concretisering: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8" name="Right Arrow 7"/>
          <p:cNvSpPr/>
          <p:nvPr/>
        </p:nvSpPr>
        <p:spPr>
          <a:xfrm>
            <a:off x="3089536" y="3602289"/>
            <a:ext cx="9064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59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2285933"/>
            <a:ext cx="8064896" cy="33843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nl-NL" b="1" dirty="0" smtClean="0">
                <a:solidFill>
                  <a:srgbClr val="0070C0"/>
                </a:solidFill>
              </a:rPr>
              <a:t>Ethias Tour en Ethias Tour-begeleiding: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Jeugdspelers worden gestimuleerd om deel te nemen aan Ethias Tour-tornooien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Kennismaking met Ethias Tour op Kastels Ethias Tour-tornooi van 5 tot 13 augustus 2017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3 Ethias Tour-tornooien met begeleiding door één van de trainers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12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6658" y="1484784"/>
            <a:ext cx="701106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Concretisering: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377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204864"/>
            <a:ext cx="8568952" cy="4104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000" b="1" dirty="0" smtClean="0">
                <a:solidFill>
                  <a:srgbClr val="0070C0"/>
                </a:solidFill>
              </a:rPr>
              <a:t>Tennis Vlaanderen deed zelfde vastelling als KTC-jeugd-verantwoordelijken: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Niveau Interclubcompetitie en Ethias Tour te hoog voor jeugdleden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Minstens 85% van leden zijn recreatieve tennissers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Recreatieve tennissers spelen te weinig wedstrijden door te weinig triggers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Vanaf 2017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2100" b="1" dirty="0" smtClean="0">
                <a:solidFill>
                  <a:srgbClr val="0070C0"/>
                </a:solidFill>
              </a:rPr>
              <a:t>De recreatieve TienerTour werd afgeschaft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2100" b="1" dirty="0" smtClean="0">
                <a:solidFill>
                  <a:srgbClr val="0070C0"/>
                </a:solidFill>
              </a:rPr>
              <a:t>Recreatieve tennisssers integreren in competitie door:</a:t>
            </a:r>
          </a:p>
          <a:p>
            <a:pPr lvl="2">
              <a:buSzPct val="50000"/>
              <a:buFont typeface="Wingdings" panose="05000000000000000000" pitchFamily="2" charset="2"/>
              <a:buChar char="q"/>
            </a:pPr>
            <a:r>
              <a:rPr lang="nl-NL" sz="1900" b="1" dirty="0" smtClean="0">
                <a:solidFill>
                  <a:srgbClr val="0070C0"/>
                </a:solidFill>
              </a:rPr>
              <a:t>Onderscheid in reeksen (recreatief/gevorderd/competitie) door een reek voor spelers zonder klassement</a:t>
            </a:r>
          </a:p>
          <a:p>
            <a:pPr lvl="2">
              <a:buSzPct val="50000"/>
              <a:buFont typeface="Wingdings" panose="05000000000000000000" pitchFamily="2" charset="2"/>
              <a:buChar char="q"/>
            </a:pPr>
            <a:r>
              <a:rPr lang="nl-NL" sz="1900" b="1" dirty="0" smtClean="0">
                <a:solidFill>
                  <a:srgbClr val="0070C0"/>
                </a:solidFill>
              </a:rPr>
              <a:t>Pouleformule voor U9 en U11 (elke deelnemer betwist 2 matchen)</a:t>
            </a:r>
          </a:p>
          <a:p>
            <a:pPr lvl="2">
              <a:buSzPct val="50000"/>
              <a:buFont typeface="Wingdings" panose="05000000000000000000" pitchFamily="2" charset="2"/>
              <a:buChar char="q"/>
            </a:pPr>
            <a:r>
              <a:rPr lang="nl-NL" sz="1900" b="1" dirty="0" smtClean="0">
                <a:solidFill>
                  <a:srgbClr val="0070C0"/>
                </a:solidFill>
              </a:rPr>
              <a:t>U10  (groen) wordt U11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Overtuigd dat onze jeugdspelers mits de competitietraining klaar zijn voor deelname aan de vernieuwde Ethias Tour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13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Gewijzigde insteek Tennis Vlaanderen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55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14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12776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Gewijzigde insteek Tennis Vlaanderen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46404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5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2204864"/>
            <a:ext cx="864096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0070C0"/>
                </a:solidFill>
              </a:rPr>
              <a:t>Een initiatief van Kastelse Tennisclub met 6 omliggende clubs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Waarom?</a:t>
            </a:r>
            <a:r>
              <a:rPr lang="nl-NL" sz="2400" b="1" dirty="0" smtClean="0">
                <a:solidFill>
                  <a:srgbClr val="0070C0"/>
                </a:solidFill>
              </a:rPr>
              <a:t> Recreatieve spelers dubbelen graag en zullen later waarschijnlijk ook dubbelen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Hoe?</a:t>
            </a:r>
            <a:r>
              <a:rPr lang="nl-NL" sz="2400" b="1" dirty="0" smtClean="0">
                <a:solidFill>
                  <a:srgbClr val="0070C0"/>
                </a:solidFill>
              </a:rPr>
              <a:t> Een regelmatigheidscriterium: in elk van de 7 clubs wordt het tornooi georganiseerd in juli of augustus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Voor wie? </a:t>
            </a:r>
            <a:r>
              <a:rPr lang="nl-NL" sz="2400" b="1" dirty="0" smtClean="0">
                <a:solidFill>
                  <a:srgbClr val="0070C0"/>
                </a:solidFill>
              </a:rPr>
              <a:t>U11 en U15 met maximum 10 punten samen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Registratie?</a:t>
            </a:r>
            <a:r>
              <a:rPr lang="nl-NL" sz="2400" b="1" dirty="0" smtClean="0">
                <a:solidFill>
                  <a:srgbClr val="0070C0"/>
                </a:solidFill>
              </a:rPr>
              <a:t> Spaarkaart en ranking</a:t>
            </a:r>
          </a:p>
          <a:p>
            <a:pPr>
              <a:buClr>
                <a:srgbClr val="FFC000"/>
              </a:buClr>
              <a:buSzPct val="50000"/>
              <a:buFont typeface="Wingdings" panose="05000000000000000000" pitchFamily="2" charset="2"/>
              <a:buChar char="q"/>
            </a:pPr>
            <a:r>
              <a:rPr lang="nl-NL" sz="2400" b="1" dirty="0" smtClean="0">
                <a:solidFill>
                  <a:srgbClr val="0070C0"/>
                </a:solidFill>
              </a:rPr>
              <a:t>Meer informatie in loop van het voorjaar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15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Nieuw: recreatief Dubbelcriterium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379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2132856"/>
            <a:ext cx="8640960" cy="4248472"/>
          </a:xfrm>
        </p:spPr>
        <p:txBody>
          <a:bodyPr>
            <a:normAutofit fontScale="40000" lnSpcReduction="20000"/>
          </a:bodyPr>
          <a:lstStyle/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6000" b="1" dirty="0" smtClean="0">
                <a:solidFill>
                  <a:srgbClr val="0070C0"/>
                </a:solidFill>
              </a:rPr>
              <a:t>Lidgeld 2017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070C0"/>
                </a:solidFill>
              </a:rPr>
              <a:t>Kinderen geboren in 2008 en later: €35,00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070C0"/>
                </a:solidFill>
              </a:rPr>
              <a:t>Kinderen geboren in 2007, 2006 en 2005: €50,00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070C0"/>
                </a:solidFill>
              </a:rPr>
              <a:t>Jeugd geboren na 2005 (t/m 1999): €65,00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6000" b="1" dirty="0">
                <a:solidFill>
                  <a:srgbClr val="0070C0"/>
                </a:solidFill>
              </a:rPr>
              <a:t>Lessen </a:t>
            </a:r>
            <a:r>
              <a:rPr lang="nl-NL" sz="6000" b="1" dirty="0" smtClean="0">
                <a:solidFill>
                  <a:srgbClr val="0070C0"/>
                </a:solidFill>
              </a:rPr>
              <a:t>voorjaar </a:t>
            </a:r>
            <a:r>
              <a:rPr lang="nl-NL" sz="4000" b="1" dirty="0" smtClean="0">
                <a:solidFill>
                  <a:srgbClr val="0070C0"/>
                </a:solidFill>
              </a:rPr>
              <a:t>– voor oranje/groen/geel  - 8 lessen (april – juni)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3400" b="1" dirty="0" smtClean="0">
                <a:solidFill>
                  <a:srgbClr val="0070C0"/>
                </a:solidFill>
              </a:rPr>
              <a:t>Voor lesgroep van 3 lesnemers: €75,00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3400" b="1" dirty="0">
                <a:solidFill>
                  <a:srgbClr val="0070C0"/>
                </a:solidFill>
              </a:rPr>
              <a:t>Voor lesgroep van 2 lesnemers</a:t>
            </a:r>
            <a:r>
              <a:rPr lang="nl-NL" sz="3400" b="1" dirty="0" smtClean="0">
                <a:solidFill>
                  <a:srgbClr val="0070C0"/>
                </a:solidFill>
              </a:rPr>
              <a:t>: €115,00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3400" b="1" dirty="0" smtClean="0">
                <a:solidFill>
                  <a:srgbClr val="0070C0"/>
                </a:solidFill>
              </a:rPr>
              <a:t>Privéles	        afhankelijk van trainersniveau: 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6000" b="1" dirty="0" smtClean="0">
                <a:solidFill>
                  <a:srgbClr val="0070C0"/>
                </a:solidFill>
              </a:rPr>
              <a:t>Competitietraining</a:t>
            </a:r>
            <a:r>
              <a:rPr lang="nl-NL" sz="5100" b="1" dirty="0" smtClean="0">
                <a:solidFill>
                  <a:srgbClr val="0070C0"/>
                </a:solidFill>
              </a:rPr>
              <a:t> </a:t>
            </a:r>
            <a:r>
              <a:rPr lang="nl-NL" sz="4000" b="1" dirty="0">
                <a:solidFill>
                  <a:srgbClr val="0070C0"/>
                </a:solidFill>
              </a:rPr>
              <a:t>– 1,5 uur gedurende 10 weken (april juni)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4000" b="1" dirty="0" smtClean="0">
                <a:solidFill>
                  <a:srgbClr val="0070C0"/>
                </a:solidFill>
              </a:rPr>
              <a:t>kostprijs: </a:t>
            </a:r>
            <a:r>
              <a:rPr lang="nl-NL" sz="4000" b="1" dirty="0">
                <a:solidFill>
                  <a:srgbClr val="0070C0"/>
                </a:solidFill>
              </a:rPr>
              <a:t>€</a:t>
            </a:r>
            <a:r>
              <a:rPr lang="nl-NL" sz="4000" b="1" dirty="0" smtClean="0">
                <a:solidFill>
                  <a:srgbClr val="0070C0"/>
                </a:solidFill>
              </a:rPr>
              <a:t>75,00 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6000" b="1" dirty="0" smtClean="0">
                <a:solidFill>
                  <a:srgbClr val="0070C0"/>
                </a:solidFill>
              </a:rPr>
              <a:t>Competitiestages Pasen en augustus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4000" b="1" dirty="0" smtClean="0">
                <a:solidFill>
                  <a:srgbClr val="0070C0"/>
                </a:solidFill>
              </a:rPr>
              <a:t>Kostprijs €65,00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nl-NL" sz="6000" b="1" dirty="0" smtClean="0">
                <a:solidFill>
                  <a:srgbClr val="0070C0"/>
                </a:solidFill>
              </a:rPr>
              <a:t>Lessen voorjaar </a:t>
            </a:r>
            <a:r>
              <a:rPr lang="nl-NL" sz="4000" b="1" dirty="0" smtClean="0">
                <a:solidFill>
                  <a:srgbClr val="0070C0"/>
                </a:solidFill>
              </a:rPr>
              <a:t>– voor wit/blauw/rood – 16 lessen a rato van 2 x per week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3500" b="1" dirty="0" smtClean="0">
                <a:solidFill>
                  <a:srgbClr val="0070C0"/>
                </a:solidFill>
              </a:rPr>
              <a:t>Kostprijs wit: €40,00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nl-NL" sz="3500" b="1" dirty="0" smtClean="0">
                <a:solidFill>
                  <a:srgbClr val="0070C0"/>
                </a:solidFill>
              </a:rPr>
              <a:t>Kostprijs blauw/rood: €75,00</a:t>
            </a:r>
            <a:endParaRPr lang="nl-NL" sz="35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16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340768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tx2">
                    <a:lumMod val="75000"/>
                  </a:schemeClr>
                </a:solidFill>
              </a:rPr>
              <a:t>Tarieven en lidmaatschap</a:t>
            </a:r>
            <a:endParaRPr lang="nl-NL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8" name="Right Arrow 7"/>
          <p:cNvSpPr/>
          <p:nvPr/>
        </p:nvSpPr>
        <p:spPr>
          <a:xfrm>
            <a:off x="1993100" y="4027666"/>
            <a:ext cx="546360" cy="187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5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2204864"/>
            <a:ext cx="864096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0070C0"/>
                </a:solidFill>
              </a:rPr>
              <a:t>Korte toelichting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17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Aanpak voor wit/blauw/rood in 2017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27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2204864"/>
            <a:ext cx="8640960" cy="4032448"/>
          </a:xfrm>
        </p:spPr>
        <p:txBody>
          <a:bodyPr>
            <a:normAutofit fontScale="77500" lnSpcReduction="20000"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Intro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Waarom een nieuwe aanpak?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Jeugdbeleid Kastelse Tennisclub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Praktische organisatie en planning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Concretisering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Gewijzigde insteek Tennis Vlaanderen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Nieuw: recreatief Dubbelcriterium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Tarieven en lidmaatschap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Aanpak voor wit/blauw/rood (samenvatting)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Rondvraag</a:t>
            </a:r>
          </a:p>
          <a:p>
            <a:endParaRPr lang="nl-NL" b="1" dirty="0" smtClean="0">
              <a:solidFill>
                <a:srgbClr val="0070C0"/>
              </a:solidFill>
            </a:endParaRPr>
          </a:p>
          <a:p>
            <a:endParaRPr lang="nl-NL" b="1" dirty="0" smtClean="0">
              <a:solidFill>
                <a:srgbClr val="0070C0"/>
              </a:solidFill>
            </a:endParaRPr>
          </a:p>
          <a:p>
            <a:endParaRPr lang="nl-NL" b="1" dirty="0" smtClean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12776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Agenda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61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420888"/>
            <a:ext cx="8482269" cy="3744416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Voorbije 5 jaar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Hoofddoel nieuwe aanpak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Doel van vandaag</a:t>
            </a:r>
          </a:p>
          <a:p>
            <a:r>
              <a:rPr lang="nl-NL" b="1" smtClean="0">
                <a:solidFill>
                  <a:srgbClr val="0070C0"/>
                </a:solidFill>
              </a:rPr>
              <a:t>Doelgroep</a:t>
            </a:r>
            <a:endParaRPr lang="nl-NL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1520" y="1556792"/>
            <a:ext cx="8784976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sz="4000" b="1" dirty="0" smtClean="0">
                <a:solidFill>
                  <a:schemeClr val="accent3">
                    <a:lumMod val="75000"/>
                  </a:schemeClr>
                </a:solidFill>
              </a:rPr>
              <a:t>Intro</a:t>
            </a:r>
            <a:endParaRPr lang="nl-N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504" y="2276872"/>
            <a:ext cx="8842309" cy="4104456"/>
          </a:xfrm>
        </p:spPr>
        <p:txBody>
          <a:bodyPr>
            <a:normAutofit fontScale="85000" lnSpcReduction="20000"/>
          </a:bodyPr>
          <a:lstStyle/>
          <a:p>
            <a:pPr marL="360000" lvl="1" indent="-180000" defTabSz="540000"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b="1" dirty="0" smtClean="0">
                <a:solidFill>
                  <a:srgbClr val="0070C0"/>
                </a:solidFill>
              </a:rPr>
              <a:t>   </a:t>
            </a:r>
            <a:r>
              <a:rPr lang="nl-NL" b="1" u="sng" dirty="0" smtClean="0">
                <a:solidFill>
                  <a:srgbClr val="0070C0"/>
                </a:solidFill>
              </a:rPr>
              <a:t>Feitelijke vaststellingen </a:t>
            </a:r>
            <a:r>
              <a:rPr lang="nl-NL" b="1" dirty="0" smtClean="0">
                <a:solidFill>
                  <a:srgbClr val="0070C0"/>
                </a:solidFill>
              </a:rPr>
              <a:t>bij de jeugdtennislessen in 2016: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Meestal  1 x tennistraining/les per week (in hoofdzaak gedurende 1 uur)</a:t>
            </a:r>
            <a:endParaRPr lang="nl-NL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Groepjes van 4 lesnemers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Lesnemers komen zelden oefenen buiten de lesuren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rgbClr val="0070C0"/>
                </a:solidFill>
              </a:rPr>
              <a:t>Lesnemers nemen nu en dan aan een jeugdavond deel en in beste geval aan een ‘clubtornooi’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0070C0"/>
                </a:solidFill>
              </a:rPr>
              <a:t>Aantreden in competitieverband (vb. Ethias Tour of Interclub): eerder uitzondering - ook al omdat ‘tennisniveau’ te hoog is voor merendeel van de Kastelse spelers</a:t>
            </a: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56895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tx2">
                    <a:lumMod val="75000"/>
                  </a:schemeClr>
                </a:solidFill>
              </a:rPr>
              <a:t>Waarom een nieuwe aanpak?</a:t>
            </a:r>
            <a:endParaRPr lang="nl-NL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0046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504" y="2276872"/>
            <a:ext cx="8842309" cy="4104456"/>
          </a:xfrm>
        </p:spPr>
        <p:txBody>
          <a:bodyPr>
            <a:normAutofit fontScale="92500" lnSpcReduction="10000"/>
          </a:bodyPr>
          <a:lstStyle/>
          <a:p>
            <a:pPr marL="360000" lvl="1" indent="-180000" defTabSz="540000"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b="1" dirty="0" smtClean="0">
                <a:solidFill>
                  <a:srgbClr val="0070C0"/>
                </a:solidFill>
              </a:rPr>
              <a:t>   </a:t>
            </a:r>
            <a:r>
              <a:rPr lang="nl-NL" sz="2600" b="1" u="sng" dirty="0" smtClean="0">
                <a:solidFill>
                  <a:srgbClr val="0070C0"/>
                </a:solidFill>
              </a:rPr>
              <a:t>De vergelijking met andere sporten</a:t>
            </a:r>
            <a:r>
              <a:rPr lang="nl-NL" sz="2600" b="1" dirty="0" smtClean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Bij voetbal, korfbal, volleybal, turnen, atletiek, … </a:t>
            </a:r>
            <a:br>
              <a:rPr lang="nl-NL" sz="2200" b="1" dirty="0" smtClean="0">
                <a:solidFill>
                  <a:srgbClr val="0070C0"/>
                </a:solidFill>
              </a:rPr>
            </a:br>
            <a:r>
              <a:rPr lang="nl-NL" sz="2400" b="1" dirty="0" smtClean="0">
                <a:solidFill>
                  <a:srgbClr val="0070C0"/>
                </a:solidFill>
              </a:rPr>
              <a:t>		</a:t>
            </a:r>
            <a:r>
              <a:rPr lang="nl-NL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competitie hoort er bij</a:t>
            </a:r>
            <a:r>
              <a:rPr lang="nl-NL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nl-NL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Ook bij andere omliggende tennisclubs hoort competitie er bij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Vaak  trainen jeugdleden vanaf jonge leeftijd 2 x per week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+ een wedstrijd in competitieverband tijdens het weekend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200" b="1" dirty="0" smtClean="0">
                <a:solidFill>
                  <a:srgbClr val="0070C0"/>
                </a:solidFill>
              </a:rPr>
              <a:t>Tennissport is in vergelijking met andere sporten vaak nog technischer en vergt dus meer training/les</a:t>
            </a:r>
            <a:endParaRPr lang="nl-BE" sz="22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56895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Waarom een nieuwe aanpak?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4" name="Right Arrow 3"/>
          <p:cNvSpPr/>
          <p:nvPr/>
        </p:nvSpPr>
        <p:spPr>
          <a:xfrm>
            <a:off x="1386068" y="3438799"/>
            <a:ext cx="54636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32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14841" y="1988840"/>
            <a:ext cx="8842309" cy="4392488"/>
          </a:xfrm>
        </p:spPr>
        <p:txBody>
          <a:bodyPr>
            <a:normAutofit/>
          </a:bodyPr>
          <a:lstStyle/>
          <a:p>
            <a:pPr marL="360000" lvl="1" indent="-180000" defTabSz="540000"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b="1" dirty="0" smtClean="0">
                <a:solidFill>
                  <a:srgbClr val="0070C0"/>
                </a:solidFill>
              </a:rPr>
              <a:t>   </a:t>
            </a:r>
            <a:r>
              <a:rPr lang="nl-NL" sz="2600" b="1" u="sng" dirty="0" smtClean="0">
                <a:solidFill>
                  <a:srgbClr val="0070C0"/>
                </a:solidFill>
              </a:rPr>
              <a:t>Bijkomende vaststellingen</a:t>
            </a:r>
            <a:r>
              <a:rPr lang="nl-NL" sz="2600" b="1" dirty="0" smtClean="0">
                <a:solidFill>
                  <a:srgbClr val="0070C0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Algemene tennisniveau </a:t>
            </a:r>
            <a:br>
              <a:rPr lang="nl-NL" sz="2000" b="1" dirty="0" smtClean="0">
                <a:solidFill>
                  <a:srgbClr val="0070C0"/>
                </a:solidFill>
              </a:rPr>
            </a:br>
            <a:r>
              <a:rPr lang="nl-NL" sz="2000" b="1" dirty="0" smtClean="0">
                <a:solidFill>
                  <a:srgbClr val="0070C0"/>
                </a:solidFill>
              </a:rPr>
              <a:t>van onze jeugdleden is te laag</a:t>
            </a:r>
            <a:endParaRPr lang="nl-NL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nl-NL" sz="2200" b="1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200" b="1" dirty="0">
                <a:solidFill>
                  <a:srgbClr val="0070C0"/>
                </a:solidFill>
              </a:rPr>
              <a:t>V</a:t>
            </a:r>
            <a:r>
              <a:rPr lang="nl-NL" sz="2200" b="1" dirty="0" smtClean="0">
                <a:solidFill>
                  <a:srgbClr val="0070C0"/>
                </a:solidFill>
              </a:rPr>
              <a:t>icieuze cirkel </a:t>
            </a:r>
          </a:p>
          <a:p>
            <a:pPr marL="457200" lvl="1" indent="0">
              <a:buNone/>
            </a:pPr>
            <a:endParaRPr lang="nl-NL" sz="2200" b="1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sz="2200" b="1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Merendeel van jeugdleden stoppen</a:t>
            </a:r>
            <a:br>
              <a:rPr lang="nl-NL" sz="2000" b="1" dirty="0" smtClean="0">
                <a:solidFill>
                  <a:srgbClr val="0070C0"/>
                </a:solidFill>
              </a:rPr>
            </a:br>
            <a:r>
              <a:rPr lang="nl-NL" sz="2000" b="1" dirty="0" smtClean="0">
                <a:solidFill>
                  <a:srgbClr val="0070C0"/>
                </a:solidFill>
              </a:rPr>
              <a:t>met tennis op korte of lange termijn</a:t>
            </a:r>
            <a:endParaRPr lang="nl-BE" sz="2000" b="1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000" b="1" dirty="0" smtClean="0">
                <a:solidFill>
                  <a:srgbClr val="0070C0"/>
                </a:solidFill>
              </a:rPr>
              <a:t>Weinig doorstroming vanuit de jeugd</a:t>
            </a:r>
            <a:br>
              <a:rPr lang="nl-BE" sz="2000" b="1" dirty="0" smtClean="0">
                <a:solidFill>
                  <a:srgbClr val="0070C0"/>
                </a:solidFill>
              </a:rPr>
            </a:br>
            <a:r>
              <a:rPr lang="nl-BE" sz="2000" b="1" dirty="0" smtClean="0">
                <a:solidFill>
                  <a:srgbClr val="0070C0"/>
                </a:solidFill>
              </a:rPr>
              <a:t>naar volwassenentennis in onze club</a:t>
            </a: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dirty="0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340768"/>
            <a:ext cx="856895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Waarom een nieuwe aanpak?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16681725"/>
              </p:ext>
            </p:extLst>
          </p:nvPr>
        </p:nvGraphicFramePr>
        <p:xfrm>
          <a:off x="4535996" y="2348880"/>
          <a:ext cx="446449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504" y="2132856"/>
            <a:ext cx="8842309" cy="4248472"/>
          </a:xfrm>
        </p:spPr>
        <p:txBody>
          <a:bodyPr>
            <a:normAutofit fontScale="85000" lnSpcReduction="20000"/>
          </a:bodyPr>
          <a:lstStyle/>
          <a:p>
            <a:pPr marL="360000" lvl="1" indent="-180000" defTabSz="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 smtClean="0">
                <a:solidFill>
                  <a:srgbClr val="0070C0"/>
                </a:solidFill>
              </a:rPr>
              <a:t>   </a:t>
            </a:r>
            <a:r>
              <a:rPr lang="nl-NL" sz="2600" b="1" u="sng" dirty="0" smtClean="0">
                <a:solidFill>
                  <a:srgbClr val="0070C0"/>
                </a:solidFill>
              </a:rPr>
              <a:t>Hoofddoelstelling</a:t>
            </a:r>
            <a:r>
              <a:rPr lang="nl-NL" sz="2600" b="1" dirty="0" smtClean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>
                <a:solidFill>
                  <a:srgbClr val="0070C0"/>
                </a:solidFill>
              </a:rPr>
              <a:t>Meer tennissen</a:t>
            </a:r>
            <a:br>
              <a:rPr lang="nl-NL" sz="2200" b="1" dirty="0">
                <a:solidFill>
                  <a:srgbClr val="0070C0"/>
                </a:solidFill>
              </a:rPr>
            </a:br>
            <a:r>
              <a:rPr lang="nl-NL" sz="2200" b="1" dirty="0" smtClean="0">
                <a:solidFill>
                  <a:srgbClr val="0070C0"/>
                </a:solidFill>
              </a:rPr>
              <a:t>		meer </a:t>
            </a:r>
            <a:r>
              <a:rPr lang="nl-NL" sz="2200" b="1" dirty="0">
                <a:solidFill>
                  <a:srgbClr val="0070C0"/>
                </a:solidFill>
              </a:rPr>
              <a:t>plezier, motivatie en succesbeleving</a:t>
            </a:r>
            <a:r>
              <a:rPr lang="nl-NL" sz="2400" b="1" dirty="0">
                <a:solidFill>
                  <a:srgbClr val="0070C0"/>
                </a:solidFill>
              </a:rPr>
              <a:t>		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l-NL" sz="2400" b="1" dirty="0">
                <a:solidFill>
                  <a:srgbClr val="0070C0"/>
                </a:solidFill>
              </a:rPr>
              <a:t>		</a:t>
            </a:r>
            <a:r>
              <a:rPr lang="nl-NL" sz="2200" b="1" dirty="0">
                <a:solidFill>
                  <a:srgbClr val="0070C0"/>
                </a:solidFill>
              </a:rPr>
              <a:t>jeugdspelers </a:t>
            </a:r>
            <a:r>
              <a:rPr lang="nl-NL" sz="2200" b="1" u="sng" dirty="0">
                <a:solidFill>
                  <a:srgbClr val="0070C0"/>
                </a:solidFill>
              </a:rPr>
              <a:t>blijven</a:t>
            </a:r>
            <a:r>
              <a:rPr lang="nl-NL" sz="2200" b="1" dirty="0">
                <a:solidFill>
                  <a:srgbClr val="0070C0"/>
                </a:solidFill>
              </a:rPr>
              <a:t> tennissen ipv af te haken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l-NL" sz="2200" b="1" dirty="0">
                <a:solidFill>
                  <a:srgbClr val="0070C0"/>
                </a:solidFill>
              </a:rPr>
              <a:t>		jeugdspelers stromen door naar </a:t>
            </a:r>
            <a:r>
              <a:rPr lang="nl-NL" sz="2200" b="1" dirty="0" smtClean="0">
                <a:solidFill>
                  <a:srgbClr val="0070C0"/>
                </a:solidFill>
              </a:rPr>
              <a:t>volwassenentennis</a:t>
            </a:r>
            <a:endParaRPr lang="nl-NL" sz="2600" b="1" u="sng" dirty="0" smtClean="0">
              <a:solidFill>
                <a:srgbClr val="0070C0"/>
              </a:solidFill>
            </a:endParaRPr>
          </a:p>
          <a:p>
            <a:pPr marL="637200" lvl="1" indent="-457200" defTabSz="540000"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sz="2600" b="1" u="sng" dirty="0" smtClean="0">
                <a:solidFill>
                  <a:srgbClr val="0070C0"/>
                </a:solidFill>
              </a:rPr>
              <a:t>Strategieën</a:t>
            </a:r>
            <a:endParaRPr lang="nl-NL" sz="2600" b="1" u="sng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Meer trainen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Gerichter trainen ifv wedstrijden en competitie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Wedstrijden spelen op clubterreinen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Meer competitie (Ethias Tour – Interclub)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200" b="1" dirty="0" smtClean="0">
                <a:solidFill>
                  <a:srgbClr val="0070C0"/>
                </a:solidFill>
              </a:rPr>
              <a:t>Team gemotiveerde jeugdspelers creëren die samen trainen (ploegsfeer)</a:t>
            </a:r>
            <a:endParaRPr lang="nl-BE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7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56895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Jeugdbeleid Kastelse Tennisclub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4" name="Right Arrow 3"/>
          <p:cNvSpPr/>
          <p:nvPr/>
        </p:nvSpPr>
        <p:spPr>
          <a:xfrm>
            <a:off x="1319492" y="3058886"/>
            <a:ext cx="546360" cy="187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ight Arrow 9"/>
          <p:cNvSpPr/>
          <p:nvPr/>
        </p:nvSpPr>
        <p:spPr>
          <a:xfrm>
            <a:off x="1319492" y="3398362"/>
            <a:ext cx="546360" cy="187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ight Arrow 10"/>
          <p:cNvSpPr/>
          <p:nvPr/>
        </p:nvSpPr>
        <p:spPr>
          <a:xfrm>
            <a:off x="1319492" y="3717032"/>
            <a:ext cx="546360" cy="187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tangle 11"/>
          <p:cNvSpPr/>
          <p:nvPr/>
        </p:nvSpPr>
        <p:spPr>
          <a:xfrm>
            <a:off x="3735796" y="4149080"/>
            <a:ext cx="2852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jongs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aan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8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dirty="0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484784"/>
            <a:ext cx="856895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Praktische organisatie en planning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4320480" y="2367271"/>
            <a:ext cx="48600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 indent="-180000" defTabSz="540000"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sz="2200" b="1" dirty="0">
                <a:solidFill>
                  <a:srgbClr val="0070C0"/>
                </a:solidFill>
              </a:rPr>
              <a:t>Zomervakantie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0070C0"/>
                </a:solidFill>
              </a:rPr>
              <a:t>Begeleide Ethias </a:t>
            </a:r>
            <a:r>
              <a:rPr lang="nl-NL" sz="2000" b="1" dirty="0" smtClean="0">
                <a:solidFill>
                  <a:srgbClr val="0070C0"/>
                </a:solidFill>
              </a:rPr>
              <a:t>Tour-tornooien </a:t>
            </a:r>
            <a:r>
              <a:rPr lang="nl-NL" sz="1600" b="1" dirty="0" smtClean="0">
                <a:solidFill>
                  <a:srgbClr val="0070C0"/>
                </a:solidFill>
              </a:rPr>
              <a:t>(4)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Competitiestage </a:t>
            </a:r>
            <a:r>
              <a:rPr lang="nl-NL" sz="2000" b="1" dirty="0">
                <a:solidFill>
                  <a:srgbClr val="0070C0"/>
                </a:solidFill>
              </a:rPr>
              <a:t>in </a:t>
            </a:r>
            <a:r>
              <a:rPr lang="nl-NL" sz="2000" b="1" dirty="0" smtClean="0">
                <a:solidFill>
                  <a:srgbClr val="0070C0"/>
                </a:solidFill>
              </a:rPr>
              <a:t>augustus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Zomerstages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Kastels </a:t>
            </a:r>
            <a:r>
              <a:rPr lang="nl-NL" sz="2000" b="1" dirty="0">
                <a:solidFill>
                  <a:srgbClr val="0070C0"/>
                </a:solidFill>
              </a:rPr>
              <a:t>Ethias </a:t>
            </a:r>
            <a:r>
              <a:rPr lang="nl-NL" sz="2000" b="1" dirty="0" smtClean="0">
                <a:solidFill>
                  <a:srgbClr val="0070C0"/>
                </a:solidFill>
              </a:rPr>
              <a:t>Tour-tornooi </a:t>
            </a:r>
            <a:r>
              <a:rPr lang="nl-NL" sz="1600" b="1" dirty="0" smtClean="0">
                <a:solidFill>
                  <a:srgbClr val="0070C0"/>
                </a:solidFill>
              </a:rPr>
              <a:t>(4)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Clubkampioenschappen jeugd </a:t>
            </a:r>
            <a:r>
              <a:rPr lang="nl-NL" sz="1600" b="1" dirty="0" smtClean="0">
                <a:solidFill>
                  <a:srgbClr val="0070C0"/>
                </a:solidFill>
              </a:rPr>
              <a:t>(3)</a:t>
            </a:r>
            <a:endParaRPr lang="nl-BE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2367271"/>
            <a:ext cx="4752528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 indent="-1800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sz="2200" b="1" dirty="0" smtClean="0">
                <a:solidFill>
                  <a:srgbClr val="0070C0"/>
                </a:solidFill>
              </a:rPr>
              <a:t>Paasvakantie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0070C0"/>
                </a:solidFill>
              </a:rPr>
              <a:t>Interclubtraining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 smtClean="0">
                <a:solidFill>
                  <a:srgbClr val="0070C0"/>
                </a:solidFill>
              </a:rPr>
              <a:t>Competitiestage ( week 1)</a:t>
            </a:r>
            <a:endParaRPr lang="nl-NL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005064"/>
            <a:ext cx="4860032" cy="1925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 indent="-1800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sz="2200" b="1" dirty="0">
                <a:solidFill>
                  <a:srgbClr val="0070C0"/>
                </a:solidFill>
              </a:rPr>
              <a:t> Voorjaar: einde april – juli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0070C0"/>
                </a:solidFill>
              </a:rPr>
              <a:t>Groepstraining in lentelessen </a:t>
            </a:r>
            <a:r>
              <a:rPr lang="nl-NL" sz="1600" b="1" dirty="0">
                <a:solidFill>
                  <a:srgbClr val="0070C0"/>
                </a:solidFill>
              </a:rPr>
              <a:t>(1)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0070C0"/>
                </a:solidFill>
              </a:rPr>
              <a:t>Aanvullende competitietraining </a:t>
            </a:r>
            <a:r>
              <a:rPr lang="nl-NL" sz="1600" b="1" dirty="0">
                <a:solidFill>
                  <a:srgbClr val="0070C0"/>
                </a:solidFill>
              </a:rPr>
              <a:t>(2)</a:t>
            </a:r>
          </a:p>
          <a:p>
            <a:pPr marL="922950" lvl="2" indent="-342900" defTabSz="54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rgbClr val="0070C0"/>
                </a:solidFill>
              </a:rPr>
              <a:t>Laddercompetitie </a:t>
            </a:r>
            <a:r>
              <a:rPr lang="nl-NL" sz="1600" b="1" dirty="0">
                <a:solidFill>
                  <a:srgbClr val="0070C0"/>
                </a:solidFill>
              </a:rPr>
              <a:t>(3)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887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348880"/>
            <a:ext cx="8482269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</a:rPr>
              <a:t>Groepstraining in lentelessen:</a:t>
            </a:r>
          </a:p>
          <a:p>
            <a:pPr marL="514350" indent="-514350"/>
            <a:r>
              <a:rPr lang="nl-NL" sz="2800" b="1" dirty="0" smtClean="0">
                <a:solidFill>
                  <a:srgbClr val="0070C0"/>
                </a:solidFill>
              </a:rPr>
              <a:t>Groepstraining eerder een meer technische training</a:t>
            </a:r>
          </a:p>
          <a:p>
            <a:pPr marL="514350" indent="-514350"/>
            <a:r>
              <a:rPr lang="nl-NL" sz="2800" b="1" dirty="0" smtClean="0">
                <a:solidFill>
                  <a:srgbClr val="0070C0"/>
                </a:solidFill>
              </a:rPr>
              <a:t>Standaard: max. 3 lesnemers/groep</a:t>
            </a:r>
            <a:br>
              <a:rPr lang="nl-NL" sz="2800" b="1" dirty="0" smtClean="0">
                <a:solidFill>
                  <a:srgbClr val="0070C0"/>
                </a:solidFill>
              </a:rPr>
            </a:br>
            <a:r>
              <a:rPr lang="nl-NL" sz="2800" b="1" dirty="0" smtClean="0">
                <a:solidFill>
                  <a:srgbClr val="0070C0"/>
                </a:solidFill>
              </a:rPr>
              <a:t>enkel op aanvraag met 4 in lesgroep, maar:</a:t>
            </a:r>
          </a:p>
          <a:p>
            <a:pPr marL="1314450" lvl="2" indent="-514350"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70C0"/>
                </a:solidFill>
              </a:rPr>
              <a:t>in groepje van 4 lesnemers staat altijd minstens 1 deelnemer stil</a:t>
            </a:r>
          </a:p>
          <a:p>
            <a:pPr marL="1314450" lvl="2" indent="-514350"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70C0"/>
                </a:solidFill>
              </a:rPr>
              <a:t>beter nog groepsles met 2 lesnemers of privéles</a:t>
            </a:r>
            <a:endParaRPr lang="nl-BE" sz="20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BE" sz="2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B08-3D52-4F56-87D0-3771694F1576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356350"/>
            <a:ext cx="4032448" cy="365125"/>
          </a:xfrm>
        </p:spPr>
        <p:txBody>
          <a:bodyPr/>
          <a:lstStyle/>
          <a:p>
            <a:pPr algn="l"/>
            <a:r>
              <a:rPr lang="nl-BE" smtClean="0"/>
              <a:t>Informatiesessie Tennislessen jeugd</a:t>
            </a:r>
            <a:endParaRPr lang="nl-B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484784"/>
            <a:ext cx="701106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Concretisering:</a:t>
            </a:r>
            <a:endParaRPr lang="nl-N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Maandag 13 februari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152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5664</TotalTime>
  <Words>828</Words>
  <Application>Microsoft Office PowerPoint</Application>
  <PresentationFormat>Diavoorstelling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TENNISLESSEN VOOR DE JEUGD:  EEN NIEUWE AANPAK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</dc:creator>
  <cp:lastModifiedBy>Lus</cp:lastModifiedBy>
  <cp:revision>107</cp:revision>
  <cp:lastPrinted>2017-02-11T12:41:48Z</cp:lastPrinted>
  <dcterms:created xsi:type="dcterms:W3CDTF">2013-03-04T14:20:02Z</dcterms:created>
  <dcterms:modified xsi:type="dcterms:W3CDTF">2017-02-22T19:45:07Z</dcterms:modified>
</cp:coreProperties>
</file>